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6" r:id="rId3"/>
    <p:sldId id="321" r:id="rId4"/>
    <p:sldId id="260" r:id="rId5"/>
    <p:sldId id="257" r:id="rId6"/>
    <p:sldId id="265" r:id="rId7"/>
    <p:sldId id="274" r:id="rId8"/>
    <p:sldId id="275" r:id="rId9"/>
    <p:sldId id="279" r:id="rId10"/>
    <p:sldId id="334" r:id="rId11"/>
    <p:sldId id="337" r:id="rId12"/>
    <p:sldId id="262" r:id="rId13"/>
    <p:sldId id="329" r:id="rId14"/>
    <p:sldId id="300" r:id="rId15"/>
    <p:sldId id="290" r:id="rId16"/>
    <p:sldId id="292" r:id="rId17"/>
    <p:sldId id="294" r:id="rId18"/>
    <p:sldId id="331" r:id="rId19"/>
    <p:sldId id="332" r:id="rId20"/>
    <p:sldId id="340" r:id="rId21"/>
    <p:sldId id="284" r:id="rId22"/>
    <p:sldId id="286" r:id="rId23"/>
    <p:sldId id="313" r:id="rId24"/>
    <p:sldId id="339" r:id="rId25"/>
    <p:sldId id="327" r:id="rId26"/>
    <p:sldId id="341" r:id="rId27"/>
    <p:sldId id="33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quib Shahriar" initials="S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72F"/>
    <a:srgbClr val="787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6" y="84"/>
      </p:cViewPr>
      <p:guideLst>
        <p:guide orient="horz" pos="215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C3F41-4B4F-43D4-B6C0-C4B925EBC9E0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EEC9A-A275-4D04-A2C6-7605D77BBF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ebm"/><Relationship Id="rId2" Type="http://schemas.microsoft.com/office/2007/relationships/media" Target="../media/media1.webm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358550" y="394671"/>
            <a:ext cx="9474899" cy="99095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Rajshahi University of Engineering &amp; Technology</a:t>
            </a:r>
            <a:b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Mechatronics Engineering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11567" y="126124"/>
            <a:ext cx="2600699" cy="394558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Heaven’s light is our guide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9" y="341971"/>
            <a:ext cx="995291" cy="1190368"/>
          </a:xfrm>
          <a:prstGeom prst="rect">
            <a:avLst/>
          </a:prstGeom>
        </p:spPr>
      </p:pic>
      <p:sp>
        <p:nvSpPr>
          <p:cNvPr id="10" name="Subtitle 2"/>
          <p:cNvSpPr txBox="1"/>
          <p:nvPr/>
        </p:nvSpPr>
        <p:spPr>
          <a:xfrm>
            <a:off x="4626027" y="2121100"/>
            <a:ext cx="2165132" cy="495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Thesis Title </a:t>
            </a:r>
            <a:r>
              <a:rPr lang="en-US" sz="22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Subtitle 2"/>
          <p:cNvSpPr txBox="1"/>
          <p:nvPr/>
        </p:nvSpPr>
        <p:spPr>
          <a:xfrm>
            <a:off x="367404" y="2518889"/>
            <a:ext cx="11289024" cy="1281062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 Condition Monitoring and Long Distance Actuator Control using Wireless Sensor Network (WSN)</a:t>
            </a:r>
          </a:p>
        </p:txBody>
      </p:sp>
      <p:sp>
        <p:nvSpPr>
          <p:cNvPr id="12" name="Subtitle 2"/>
          <p:cNvSpPr txBox="1"/>
          <p:nvPr/>
        </p:nvSpPr>
        <p:spPr>
          <a:xfrm>
            <a:off x="3800194" y="3483739"/>
            <a:ext cx="4002258" cy="1190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  <a:endParaRPr lang="en-US" dirty="0">
              <a:solidFill>
                <a:srgbClr val="787A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Bin Karim (148004)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Saquib Shahriar (148007)</a:t>
            </a:r>
          </a:p>
        </p:txBody>
      </p:sp>
      <p:sp>
        <p:nvSpPr>
          <p:cNvPr id="14" name="Subtitle 2"/>
          <p:cNvSpPr txBox="1"/>
          <p:nvPr/>
        </p:nvSpPr>
        <p:spPr>
          <a:xfrm>
            <a:off x="4978502" y="4674108"/>
            <a:ext cx="1645641" cy="394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By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5" name="Subtitle 2"/>
          <p:cNvSpPr txBox="1"/>
          <p:nvPr/>
        </p:nvSpPr>
        <p:spPr>
          <a:xfrm>
            <a:off x="623769" y="5068666"/>
            <a:ext cx="10475918" cy="11903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Manirul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Islam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Department of Mechatronics Engineering,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Rajshahi University of Engineering &amp; Technology.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3E7A16A-E0A7-4C05-ACD6-68E59251CFFE}"/>
              </a:ext>
            </a:extLst>
          </p:cNvPr>
          <p:cNvSpPr txBox="1"/>
          <p:nvPr/>
        </p:nvSpPr>
        <p:spPr>
          <a:xfrm>
            <a:off x="3959510" y="1455298"/>
            <a:ext cx="3498166" cy="895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Seminar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No. : MTE 4210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6702"/>
    </mc:Choice>
    <mc:Fallback>
      <p:transition spd="slow" advClick="0" advTm="2670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9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91005D-4B5B-4293-B881-ED01EF0806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AF049E-1CC7-4BFC-9707-45E5799B10DF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BBE4D-A479-42EB-BBE0-3DFD8F371993}"/>
              </a:ext>
            </a:extLst>
          </p:cNvPr>
          <p:cNvSpPr txBox="1"/>
          <p:nvPr/>
        </p:nvSpPr>
        <p:spPr>
          <a:xfrm>
            <a:off x="2343477" y="537647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2(a)Schematic diagram of the system (b)Implemented system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DD671ABD-808B-4A9A-B2E6-086071E1BD4D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09A4F-0F3C-4E75-AE91-1A743134EC12}"/>
              </a:ext>
            </a:extLst>
          </p:cNvPr>
          <p:cNvSpPr txBox="1"/>
          <p:nvPr/>
        </p:nvSpPr>
        <p:spPr>
          <a:xfrm>
            <a:off x="2644345" y="4830208"/>
            <a:ext cx="613531" cy="43029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9AB1A-64A8-4BF1-A352-5BF8A4CB9F80}"/>
              </a:ext>
            </a:extLst>
          </p:cNvPr>
          <p:cNvSpPr/>
          <p:nvPr/>
        </p:nvSpPr>
        <p:spPr>
          <a:xfrm>
            <a:off x="7185243" y="4860687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4BBAB-D0ED-4B7F-8964-6844E658B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t="22216" r="32216" b="18467"/>
          <a:stretch/>
        </p:blipFill>
        <p:spPr>
          <a:xfrm>
            <a:off x="262348" y="977402"/>
            <a:ext cx="5060432" cy="38105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9CADA-E91E-4354-967B-BEB92EBB4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535" y="977402"/>
            <a:ext cx="57435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4853"/>
    </mc:Choice>
    <mc:Fallback>
      <p:transition spd="slow" advClick="0" advTm="7485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10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4FF29-D365-4187-B369-6C6E8B781DAB}"/>
              </a:ext>
            </a:extLst>
          </p:cNvPr>
          <p:cNvSpPr txBox="1"/>
          <p:nvPr/>
        </p:nvSpPr>
        <p:spPr>
          <a:xfrm>
            <a:off x="0" y="4991097"/>
            <a:ext cx="12192000" cy="4406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Fig.3 : (a)Schematic diagram of solar system (b)Implemented system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4C367-E2A2-4218-B6EB-EEA14FCC4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9" y="1221857"/>
            <a:ext cx="5564137" cy="3553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9BF3E3-7F53-4FBC-ACFF-B582E7469D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D717D7-3679-4C51-83DA-371DF1EE24EE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(Renewable energy assisted power source)</a:t>
            </a: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4FF269D9-E0E7-4109-A6E4-234163485650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DB044-D901-4DDE-911B-C443FA9E8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055" y="1221857"/>
            <a:ext cx="5644055" cy="35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6192"/>
    </mc:Choice>
    <mc:Fallback>
      <p:transition spd="slow" advClick="0" advTm="2619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/>
          <p:nvPr/>
        </p:nvSpPr>
        <p:spPr>
          <a:xfrm>
            <a:off x="3548246" y="3447512"/>
            <a:ext cx="5095505" cy="5373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4 (a): Block diagram of the system overview</a:t>
            </a:r>
          </a:p>
          <a:p>
            <a:pPr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19781" y="1880463"/>
            <a:ext cx="1813239" cy="9693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65134" y="1880463"/>
            <a:ext cx="1501114" cy="9110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MQTT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30542" y="1871667"/>
            <a:ext cx="1656522" cy="9110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 Monitoring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69465" y="1829244"/>
            <a:ext cx="2769632" cy="9636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 Actuator State</a:t>
            </a:r>
          </a:p>
        </p:txBody>
      </p:sp>
      <p:sp>
        <p:nvSpPr>
          <p:cNvPr id="28" name="Arrow: Right 27"/>
          <p:cNvSpPr/>
          <p:nvPr/>
        </p:nvSpPr>
        <p:spPr>
          <a:xfrm>
            <a:off x="2933020" y="2121800"/>
            <a:ext cx="632114" cy="41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Arrow: Right 29"/>
          <p:cNvSpPr/>
          <p:nvPr/>
        </p:nvSpPr>
        <p:spPr>
          <a:xfrm>
            <a:off x="5066248" y="2121801"/>
            <a:ext cx="565203" cy="41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9"/>
          <p:cNvSpPr/>
          <p:nvPr/>
        </p:nvSpPr>
        <p:spPr>
          <a:xfrm>
            <a:off x="7293485" y="2139974"/>
            <a:ext cx="657909" cy="410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11    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A53BD9-36F0-4D28-B03A-7833E3DA8B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BBAAF34-ACD7-4285-BE1C-91AB12C01786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</p:txBody>
      </p:sp>
      <p:sp>
        <p:nvSpPr>
          <p:cNvPr id="25" name="Text Box 1">
            <a:extLst>
              <a:ext uri="{FF2B5EF4-FFF2-40B4-BE49-F238E27FC236}">
                <a16:creationId xmlns:a16="http://schemas.microsoft.com/office/drawing/2014/main" id="{89ACC85B-CE3E-41FB-9FE2-9BB328D87916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589"/>
    </mc:Choice>
    <mc:Fallback>
      <p:transition spd="slow" advClick="0" advTm="2858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/>
          <p:nvPr/>
        </p:nvSpPr>
        <p:spPr>
          <a:xfrm>
            <a:off x="3693001" y="4710836"/>
            <a:ext cx="5095505" cy="5373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12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6B6B5-FF12-43D3-80C5-64D0DF111A33}"/>
              </a:ext>
            </a:extLst>
          </p:cNvPr>
          <p:cNvSpPr txBox="1"/>
          <p:nvPr/>
        </p:nvSpPr>
        <p:spPr>
          <a:xfrm>
            <a:off x="3454577" y="4409102"/>
            <a:ext cx="5197819" cy="44068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Fig.4(b): Control Diagram of the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A8FE64-79F0-4742-8732-AA5D1DFA582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35BB83-59C2-4B6F-855B-BB73A0E38575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 (Continued)</a:t>
            </a: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22A13B66-3869-46F7-931A-A4A2939F7CFB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9ECF2D-7F3B-432B-9AED-30ED409B398D}"/>
              </a:ext>
            </a:extLst>
          </p:cNvPr>
          <p:cNvSpPr/>
          <p:nvPr/>
        </p:nvSpPr>
        <p:spPr>
          <a:xfrm>
            <a:off x="2582562" y="896211"/>
            <a:ext cx="7154562" cy="3512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081E72-D6F4-41A1-96BA-1EF1F9D0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951" y="959490"/>
            <a:ext cx="6631783" cy="33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2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7268"/>
    </mc:Choice>
    <mc:Fallback>
      <p:transition spd="slow" advClick="0" advTm="4726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Subtitle 2"/>
              <p:cNvSpPr txBox="1"/>
              <p:nvPr/>
            </p:nvSpPr>
            <p:spPr>
              <a:xfrm>
                <a:off x="568411" y="854000"/>
                <a:ext cx="10589740" cy="443469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r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None/>
                  <a:defRPr sz="1800" kern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None/>
                  <a:defRPr sz="1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None/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None/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None/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None/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None/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None/>
                  <a:defRPr sz="1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171700" lvl="4" indent="-342900" algn="l"/>
                <a:endPara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𝑌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𝑌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ea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+mn-ea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+mn-ea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+mn-ea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+mn-ea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+mn-ea"/>
                                        </a:rPr>
                                        <m:t>𝑆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+mn-ea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+mn-ea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+mn-ea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𝑋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+mn-ea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+mn-ea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  <a:sym typeface="+mn-ea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+mn-ea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+mn-ea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+mn-ea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+mn-ea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  <a:sym typeface="+mn-ea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  <a:sym typeface="+mn-ea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+mn-ea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+mn-ea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+mn-ea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= ppm on the graph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R</a:t>
                </a:r>
                <a:r>
                  <a:rPr lang="en-US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s0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/R</a:t>
                </a:r>
                <a:r>
                  <a:rPr lang="en-US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0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lvl="0" algn="l" defTabSz="914400">
                  <a:spcBef>
                    <a:spcPts val="0"/>
                  </a:spcBef>
                  <a:buClrTx/>
                  <a:buSzTx/>
                  <a:defRPr/>
                </a:pPr>
                <a:endParaRPr lang="en-US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l" defTabSz="914400">
                  <a:spcBef>
                    <a:spcPts val="0"/>
                  </a:spcBef>
                  <a:buClrTx/>
                  <a:buSzTx/>
                  <a:buFont typeface="Arial" panose="020B0604020202020204" pitchFamily="34" charset="0"/>
                  <a:defRPr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𝑅</m:t>
                    </m:r>
                    <m:r>
                      <a:rPr lang="en-US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𝑆</m:t>
                    </m:r>
                    <m:r>
                      <a:rPr lang="en-US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0</m:t>
                    </m:r>
                  </m:oMath>
                </a14:m>
                <a:r>
                  <a:rPr lang="en-US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Sensor Output Resistance at normal environment </a:t>
                </a:r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l" defTabSz="914400">
                  <a:spcBef>
                    <a:spcPts val="0"/>
                  </a:spcBef>
                  <a:buClrTx/>
                  <a:buSzTx/>
                  <a:buFont typeface="Arial" panose="020B0604020202020204" pitchFamily="34" charset="0"/>
                  <a:defRPr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𝑅</m:t>
                    </m:r>
                    <m:r>
                      <a:rPr lang="en-US" i="1" baseline="-25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0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ea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= Sensor Output Resistance at ideal environment </a:t>
                </a:r>
              </a:p>
              <a:p>
                <a:pPr lvl="0" algn="l" defTabSz="914400">
                  <a:spcBef>
                    <a:spcPts val="0"/>
                  </a:spcBef>
                  <a:buClrTx/>
                  <a:buSzTx/>
                  <a:buFont typeface="Arial" panose="020B0604020202020204" pitchFamily="34" charset="0"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(1000 ppm of LPG, 25 Deg. C. &amp; 60% RH)</a:t>
                </a:r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70000"/>
                  </a:lnSpc>
                </a:pPr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endPara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>
                  <a:buFont typeface="Arial" panose="020B0604020202020204" pitchFamily="34" charset="0"/>
                </a:pPr>
                <a:endPara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1" y="854000"/>
                <a:ext cx="10589740" cy="4434692"/>
              </a:xfrm>
              <a:prstGeom prst="rect">
                <a:avLst/>
              </a:prstGeom>
              <a:blipFill>
                <a:blip r:embed="rId2"/>
                <a:stretch>
                  <a:fillRect l="-461" b="-1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13     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D648CA23-BC49-48B5-843B-B9594A4FF559}"/>
              </a:ext>
            </a:extLst>
          </p:cNvPr>
          <p:cNvSpPr txBox="1"/>
          <p:nvPr/>
        </p:nvSpPr>
        <p:spPr>
          <a:xfrm>
            <a:off x="3820398" y="4475164"/>
            <a:ext cx="7566990" cy="673100"/>
          </a:xfrm>
          <a:prstGeom prst="rect">
            <a:avLst/>
          </a:prstGeom>
        </p:spPr>
        <p:txBody>
          <a:bodyPr vert="horz" lIns="91440" tIns="45720" rIns="91440" bIns="45720" rtlCol="0" anchor="t"/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Voltage vs Gas Concentration(in PPM) plot (</a:t>
            </a:r>
            <a:r>
              <a:rPr lang="en-US" sz="20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MQ-2  Gas Sensor</a:t>
            </a:r>
            <a:r>
              <a:rPr lang="en-US" sz="2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244E41-12B9-4988-A958-CAA5DACFD3A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608878-43FC-4BBB-8958-378C43121495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Data Calibration (ADC to PPM)</a:t>
            </a:r>
          </a:p>
        </p:txBody>
      </p:sp>
      <p:sp>
        <p:nvSpPr>
          <p:cNvPr id="14" name="Text Box 1">
            <a:extLst>
              <a:ext uri="{FF2B5EF4-FFF2-40B4-BE49-F238E27FC236}">
                <a16:creationId xmlns:a16="http://schemas.microsoft.com/office/drawing/2014/main" id="{FB1664C5-0CA7-41B5-8942-1BA045C1A61F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38">
            <a:extLst>
              <a:ext uri="{FF2B5EF4-FFF2-40B4-BE49-F238E27FC236}">
                <a16:creationId xmlns:a16="http://schemas.microsoft.com/office/drawing/2014/main" id="{3A9A8BDC-AC9D-41A1-826D-4ECEF3D77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055" y="1123363"/>
            <a:ext cx="5523470" cy="299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416"/>
    </mc:Choice>
    <mc:Fallback>
      <p:transition spd="slow" advClick="0" advTm="304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/>
          <p:nvPr/>
        </p:nvSpPr>
        <p:spPr>
          <a:xfrm>
            <a:off x="358140" y="2035175"/>
            <a:ext cx="11103610" cy="33508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71700" lvl="4" indent="-342900" algn="l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14     </a:t>
            </a:r>
          </a:p>
        </p:txBody>
      </p:sp>
      <p:pic>
        <p:nvPicPr>
          <p:cNvPr id="2" name="Content Placeholder 1" descr="gas conc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5185" y="916585"/>
            <a:ext cx="7317740" cy="334391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 rot="10800000" flipV="1">
            <a:off x="1647789" y="4765971"/>
            <a:ext cx="10453222" cy="393065"/>
          </a:xfrm>
          <a:prstGeom prst="rect">
            <a:avLst/>
          </a:prstGeom>
        </p:spPr>
        <p:txBody>
          <a:bodyPr vert="horz" lIns="91440" tIns="45720" rIns="91440" bIns="45720" rtlCol="0" anchor="t"/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Fig.6: Gas Concentration (in PPM) with respect to time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MQ-2 Gas Senor)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4B33C-D211-4C45-8DF9-B86E68CED37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CF68B8-079D-4274-8010-10BB1077EAB1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Data Acquisition and Analysis</a:t>
            </a: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ED248936-E9E1-4EEE-878E-F64D35D405FF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01C36-4F67-46D0-B20E-AFB089D4FBCC}"/>
              </a:ext>
            </a:extLst>
          </p:cNvPr>
          <p:cNvSpPr txBox="1"/>
          <p:nvPr/>
        </p:nvSpPr>
        <p:spPr>
          <a:xfrm>
            <a:off x="6096000" y="390095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(PM)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1098"/>
    </mc:Choice>
    <mc:Fallback>
      <p:transition spd="slow" advClick="0" advTm="3109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/>
          <p:nvPr/>
        </p:nvSpPr>
        <p:spPr>
          <a:xfrm>
            <a:off x="381000" y="1929130"/>
            <a:ext cx="11103610" cy="3715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71700" lvl="4" indent="-342900"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15     </a:t>
            </a:r>
          </a:p>
        </p:txBody>
      </p:sp>
      <p:pic>
        <p:nvPicPr>
          <p:cNvPr id="2" name="Content Placeholder 1" descr="hum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747" y="873443"/>
            <a:ext cx="7524115" cy="32505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96030" y="4760988"/>
            <a:ext cx="1029208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Fig.7: Temperature and Relative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umidity with respect to time (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DHT-11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ensor)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7F2B7-2B7B-4C2A-B537-3A02FD17A90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78EEB6-D2C4-4BC1-9781-E5D4DCB480D5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Data Acquisition and Analysis (Continued)</a:t>
            </a: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D6CB192D-DA96-4677-B8D7-7FC23DCB77F4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42DD8-C7AE-4177-AFEB-4B0287079CB5}"/>
              </a:ext>
            </a:extLst>
          </p:cNvPr>
          <p:cNvSpPr txBox="1"/>
          <p:nvPr/>
        </p:nvSpPr>
        <p:spPr>
          <a:xfrm>
            <a:off x="6047335" y="382101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(PM)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519"/>
    </mc:Choice>
    <mc:Fallback>
      <p:transition spd="slow" advClick="0" advTm="1851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/>
          <p:nvPr/>
        </p:nvSpPr>
        <p:spPr>
          <a:xfrm>
            <a:off x="473681" y="1928511"/>
            <a:ext cx="11103610" cy="4077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71700" lvl="4" indent="-342900"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16     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282889" y="5145897"/>
            <a:ext cx="9485193" cy="9010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Relay state ON/OFF using Feedforward control system (For Actuator Controlling)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5002DF-65F0-4B3C-A933-3180386A86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C5E620-B127-40FC-B428-60547B63AD44}"/>
              </a:ext>
            </a:extLst>
          </p:cNvPr>
          <p:cNvSpPr/>
          <p:nvPr/>
        </p:nvSpPr>
        <p:spPr>
          <a:xfrm>
            <a:off x="0" y="14858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Data Acquisition and Analysis (Continued)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279BE396-B57B-470F-A90E-5EE9248F2086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C0A96-553A-4E89-98BC-1E14D53F8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897727"/>
            <a:ext cx="8038972" cy="3843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A2A296-70D9-4870-9DCD-CFA5914F62A1}"/>
              </a:ext>
            </a:extLst>
          </p:cNvPr>
          <p:cNvSpPr txBox="1"/>
          <p:nvPr/>
        </p:nvSpPr>
        <p:spPr>
          <a:xfrm>
            <a:off x="6282114" y="446994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(PM)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967"/>
    </mc:Choice>
    <mc:Fallback>
      <p:transition spd="slow" advClick="0" advTm="1596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/>
          <p:nvPr/>
        </p:nvSpPr>
        <p:spPr>
          <a:xfrm>
            <a:off x="396240" y="1913891"/>
            <a:ext cx="11103610" cy="3819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71700" lvl="4" indent="-342900"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17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79D6D-1B42-4D3B-BC1A-F396936346CF}"/>
              </a:ext>
            </a:extLst>
          </p:cNvPr>
          <p:cNvSpPr txBox="1"/>
          <p:nvPr/>
        </p:nvSpPr>
        <p:spPr>
          <a:xfrm>
            <a:off x="1484243" y="2292626"/>
            <a:ext cx="8759687" cy="28492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BA992-6288-49D4-9D78-62C2CD63DC7F}"/>
              </a:ext>
            </a:extLst>
          </p:cNvPr>
          <p:cNvSpPr txBox="1"/>
          <p:nvPr/>
        </p:nvSpPr>
        <p:spPr>
          <a:xfrm>
            <a:off x="593125" y="5412516"/>
            <a:ext cx="10906725" cy="69043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lnSpcReduction="10000"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Fig.9: Gas Concentration Signal Processing using </a:t>
            </a:r>
            <a:r>
              <a:rPr lang="en-US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Savitzky-Golay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Filter, Moving Avg. Filter &amp; Median Filter</a:t>
            </a:r>
          </a:p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A0FA22-9536-4D92-8368-37414A7AD32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4BBCDE-693B-49B9-83EF-8E72343EC31A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Data Acquisition and Analysis (Continued)</a:t>
            </a:r>
          </a:p>
        </p:txBody>
      </p:sp>
      <p:sp>
        <p:nvSpPr>
          <p:cNvPr id="14" name="Text Box 1">
            <a:extLst>
              <a:ext uri="{FF2B5EF4-FFF2-40B4-BE49-F238E27FC236}">
                <a16:creationId xmlns:a16="http://schemas.microsoft.com/office/drawing/2014/main" id="{9E45034F-8D8C-405D-BE2C-92CA46037CCC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35">
            <a:extLst>
              <a:ext uri="{FF2B5EF4-FFF2-40B4-BE49-F238E27FC236}">
                <a16:creationId xmlns:a16="http://schemas.microsoft.com/office/drawing/2014/main" id="{E8CE0C8E-16D6-4E8A-B421-19DC02AD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792" y="864400"/>
            <a:ext cx="9928317" cy="398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D66E0-77A9-4A2B-97E8-D1E6A9EA327E}"/>
              </a:ext>
            </a:extLst>
          </p:cNvPr>
          <p:cNvSpPr txBox="1"/>
          <p:nvPr/>
        </p:nvSpPr>
        <p:spPr>
          <a:xfrm>
            <a:off x="6796215" y="451374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A3C2C-993F-41B4-9629-BF63D7103A58}"/>
              </a:ext>
            </a:extLst>
          </p:cNvPr>
          <p:cNvSpPr txBox="1"/>
          <p:nvPr/>
        </p:nvSpPr>
        <p:spPr>
          <a:xfrm rot="16200000">
            <a:off x="1212992" y="2168754"/>
            <a:ext cx="657203" cy="36360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25000" lnSpcReduction="20000"/>
          </a:bodyPr>
          <a:lstStyle/>
          <a:p>
            <a:pPr algn="l"/>
            <a:r>
              <a:rPr lang="en-US" sz="5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(ppm)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0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1598"/>
    </mc:Choice>
    <mc:Fallback>
      <p:transition spd="slow" advClick="0" advTm="8159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/>
          <p:nvPr/>
        </p:nvSpPr>
        <p:spPr>
          <a:xfrm>
            <a:off x="396240" y="1913890"/>
            <a:ext cx="11103610" cy="4077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71700" lvl="4" indent="-342900"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18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79D6D-1B42-4D3B-BC1A-F396936346CF}"/>
              </a:ext>
            </a:extLst>
          </p:cNvPr>
          <p:cNvSpPr txBox="1"/>
          <p:nvPr/>
        </p:nvSpPr>
        <p:spPr>
          <a:xfrm>
            <a:off x="1484243" y="2292626"/>
            <a:ext cx="8759687" cy="28492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CB7A634D-CBC1-416F-AFE6-51A3C09DD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991466"/>
            <a:ext cx="12077700" cy="415037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BEEC8F-2630-4A15-95AB-F6CE9521D86A}"/>
              </a:ext>
            </a:extLst>
          </p:cNvPr>
          <p:cNvSpPr txBox="1"/>
          <p:nvPr/>
        </p:nvSpPr>
        <p:spPr>
          <a:xfrm>
            <a:off x="1431324" y="5079889"/>
            <a:ext cx="9329351" cy="44069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Fig.10: Processed Signal for LPG Concentration at manual leak environment</a:t>
            </a:r>
          </a:p>
          <a:p>
            <a:pPr algn="l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C3ACA0-2605-43B8-AAE6-84801DB71AA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F33420-38E4-4619-B74A-AB3D713363F4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Data Acquisition and Analysis (Continued)</a:t>
            </a:r>
          </a:p>
        </p:txBody>
      </p:sp>
      <p:sp>
        <p:nvSpPr>
          <p:cNvPr id="16" name="Text Box 1">
            <a:extLst>
              <a:ext uri="{FF2B5EF4-FFF2-40B4-BE49-F238E27FC236}">
                <a16:creationId xmlns:a16="http://schemas.microsoft.com/office/drawing/2014/main" id="{EB096575-1E30-465B-85A1-E968B5F94371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70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2826"/>
    </mc:Choice>
    <mc:Fallback>
      <p:transition spd="slow" advClick="0" advTm="328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153541" y="965252"/>
            <a:ext cx="11134569" cy="5282212"/>
          </a:xfrm>
          <a:prstGeom prst="rect">
            <a:avLst/>
          </a:prstGeom>
        </p:spPr>
        <p:txBody>
          <a:bodyPr vert="horz" lIns="91440" tIns="45720" rIns="91440" bIns="45720" numCol="1" rtlCol="0" anchor="t"/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algn="l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 </a:t>
            </a:r>
          </a:p>
          <a:p>
            <a:pPr marL="457200" algn="l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Objectives  </a:t>
            </a:r>
          </a:p>
          <a:p>
            <a:pPr marL="457200" algn="l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457200" algn="l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Challenges </a:t>
            </a:r>
          </a:p>
          <a:p>
            <a:pPr marL="457200" algn="l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Literature Review </a:t>
            </a:r>
          </a:p>
          <a:p>
            <a:pPr marL="457200" algn="l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Components</a:t>
            </a:r>
          </a:p>
          <a:p>
            <a:pPr marL="457200" algn="l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Architecture </a:t>
            </a:r>
          </a:p>
          <a:p>
            <a:pPr marL="457200" algn="l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Acquisition &amp; Analysis </a:t>
            </a:r>
          </a:p>
          <a:p>
            <a:pPr marL="457200" algn="l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MQTT (Message Queuing Telemetry Transport) Server Design &amp; Implementation </a:t>
            </a:r>
          </a:p>
          <a:p>
            <a:pPr marL="457200" algn="l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Discussion</a:t>
            </a:r>
          </a:p>
          <a:p>
            <a:pPr marL="457200" algn="l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Future Works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01     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400"/>
    </mc:Choice>
    <mc:Fallback>
      <p:transition spd="slow" advClick="0" advTm="94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7C41A418-9CDF-4844-AE07-537C55A9DBDF}"/>
              </a:ext>
            </a:extLst>
          </p:cNvPr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19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485EC-F95B-4C0C-B03C-1863D4D6294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B7CB31-1285-4B80-AC83-8A042587DAE7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Data Acquisition and Analysis (Continued)</a:t>
            </a:r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6F928F46-43C2-4010-8104-82ABE68CD5ED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Graphic 29">
            <a:extLst>
              <a:ext uri="{FF2B5EF4-FFF2-40B4-BE49-F238E27FC236}">
                <a16:creationId xmlns:a16="http://schemas.microsoft.com/office/drawing/2014/main" id="{DDBE3016-F14F-4B5F-833A-67309F3FD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28" y="1326936"/>
            <a:ext cx="10018180" cy="322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AB88DF-E885-4397-AC21-CC3B5BE2A817}"/>
              </a:ext>
            </a:extLst>
          </p:cNvPr>
          <p:cNvSpPr txBox="1"/>
          <p:nvPr/>
        </p:nvSpPr>
        <p:spPr>
          <a:xfrm>
            <a:off x="3126259" y="502022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Fig.11: Group delay response plot for the gas sensor </a:t>
            </a:r>
          </a:p>
        </p:txBody>
      </p:sp>
    </p:spTree>
    <p:extLst>
      <p:ext uri="{BB962C8B-B14F-4D97-AF65-F5344CB8AC3E}">
        <p14:creationId xmlns:p14="http://schemas.microsoft.com/office/powerpoint/2010/main" val="373048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97"/>
    </mc:Choice>
    <mc:Fallback>
      <p:transition spd="slow" advTm="2199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20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3A3165-4F08-436E-8123-1325CC0DD2D5}"/>
              </a:ext>
            </a:extLst>
          </p:cNvPr>
          <p:cNvSpPr/>
          <p:nvPr/>
        </p:nvSpPr>
        <p:spPr>
          <a:xfrm>
            <a:off x="2824917" y="5456420"/>
            <a:ext cx="6165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Fig.12 : (a) Server home Page (b) Actuator Control server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F3E97D-EA32-43D2-81EF-08D958EE72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6" y="911936"/>
            <a:ext cx="4903304" cy="4088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FE587A-CF59-4B70-85A2-8E601468F89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5A9671-3EFF-4D89-8CBF-FF1FB7E626C5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MQTT Server Design &amp; Implementation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E7028A73-688E-4D5D-9558-807978E8B947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45B2C-C196-4EC0-8A05-4A290D48E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20" y="988830"/>
            <a:ext cx="5551189" cy="3853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300616-7006-4E4D-9EF8-98AA359DD88D}"/>
              </a:ext>
            </a:extLst>
          </p:cNvPr>
          <p:cNvSpPr txBox="1"/>
          <p:nvPr/>
        </p:nvSpPr>
        <p:spPr>
          <a:xfrm>
            <a:off x="2367717" y="505790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B236E4-1AC7-43D3-BD29-95A13EBBE3F0}"/>
              </a:ext>
            </a:extLst>
          </p:cNvPr>
          <p:cNvSpPr/>
          <p:nvPr/>
        </p:nvSpPr>
        <p:spPr>
          <a:xfrm>
            <a:off x="6359047" y="4984244"/>
            <a:ext cx="6430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903"/>
    </mc:Choice>
    <mc:Fallback>
      <p:transition spd="slow" advClick="0" advTm="2890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21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4FF29-D365-4187-B369-6C6E8B781DAB}"/>
              </a:ext>
            </a:extLst>
          </p:cNvPr>
          <p:cNvSpPr txBox="1"/>
          <p:nvPr/>
        </p:nvSpPr>
        <p:spPr>
          <a:xfrm>
            <a:off x="1810105" y="5418926"/>
            <a:ext cx="8486764" cy="3137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Fig.13 : Data Storing  to Database from Sensors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33A737-5C7A-49B5-9B2F-EC3710E4F5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46" y="1021531"/>
            <a:ext cx="5340626" cy="4162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792B20-8FEF-4BF2-B941-3BC825AFF1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F4DB66-3E83-4AA3-8C26-3F1DC40C9DA7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MQTT Server Design &amp; Implementation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(Continued)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250E5854-7AD2-439B-B606-15EC18655F71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40"/>
    </mc:Choice>
    <mc:Fallback>
      <p:transition spd="slow" advClick="0" advTm="1804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543696" y="1109482"/>
            <a:ext cx="10744413" cy="4307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fabricated system run successfully and more then 1000 trials were performed to measure it’s performance.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Some errors were observed during those 17 trials.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system took less than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 second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control the actuator with respect to given commands.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From analyzed signals the group delay period seemed quite perfect when the Baud Rate (Sampling Frequency) tuning ranges are from 11 to 12.6 kHz.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22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5A3F1-6A04-4D66-90DA-71C300E8B1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54B0CE-1338-40B3-9C8C-11EEC9A94DE8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F56D151B-4131-49CA-9760-11E780982F49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1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1807"/>
    </mc:Choice>
    <mc:Fallback>
      <p:transition spd="slow" advClick="0" advTm="3180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/>
          <p:nvPr/>
        </p:nvSpPr>
        <p:spPr>
          <a:xfrm>
            <a:off x="396240" y="1913890"/>
            <a:ext cx="11103610" cy="4077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71700" lvl="4" indent="-342900"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24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79D6D-1B42-4D3B-BC1A-F396936346CF}"/>
              </a:ext>
            </a:extLst>
          </p:cNvPr>
          <p:cNvSpPr txBox="1"/>
          <p:nvPr/>
        </p:nvSpPr>
        <p:spPr>
          <a:xfrm>
            <a:off x="1484243" y="2292626"/>
            <a:ext cx="8759687" cy="28492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D5929-7F86-4B73-AC1E-EA880DFBCEB1}"/>
              </a:ext>
            </a:extLst>
          </p:cNvPr>
          <p:cNvSpPr txBox="1"/>
          <p:nvPr/>
        </p:nvSpPr>
        <p:spPr>
          <a:xfrm>
            <a:off x="494270" y="1913890"/>
            <a:ext cx="11005580" cy="4388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07E2B-EB80-4D76-842A-0A41B6527585}"/>
              </a:ext>
            </a:extLst>
          </p:cNvPr>
          <p:cNvSpPr txBox="1"/>
          <p:nvPr/>
        </p:nvSpPr>
        <p:spPr>
          <a:xfrm>
            <a:off x="210065" y="2292626"/>
            <a:ext cx="11585695" cy="384571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B7793-C5AD-49F9-940D-6ED657F72EDE}"/>
              </a:ext>
            </a:extLst>
          </p:cNvPr>
          <p:cNvSpPr/>
          <p:nvPr/>
        </p:nvSpPr>
        <p:spPr>
          <a:xfrm>
            <a:off x="494271" y="1123927"/>
            <a:ext cx="10793840" cy="194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Voice commands technology can be implemented for controlling Actuators.</a:t>
            </a:r>
          </a:p>
          <a:p>
            <a:pPr marL="285750" indent="-285750" algn="just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Adaptive fuzzy logic can be implemented for automatic controlling of AC, water pump</a:t>
            </a:r>
            <a:b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other equipment’s. It can also be used to pre-detect the probability of the fire.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EB3F99-4F16-45D3-BBD6-4C39F1C0CB9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94E056-5E11-452D-8896-D3D5FFC3C173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sp>
        <p:nvSpPr>
          <p:cNvPr id="13" name="Text Box 1">
            <a:extLst>
              <a:ext uri="{FF2B5EF4-FFF2-40B4-BE49-F238E27FC236}">
                <a16:creationId xmlns:a16="http://schemas.microsoft.com/office/drawing/2014/main" id="{B3573CC4-03F5-4D3F-BAB4-EC0CBBCC47CF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538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3092"/>
    </mc:Choice>
    <mc:Fallback>
      <p:transition spd="slow" advClick="0" advTm="1309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/>
          <p:nvPr/>
        </p:nvSpPr>
        <p:spPr>
          <a:xfrm>
            <a:off x="396240" y="1913890"/>
            <a:ext cx="11103610" cy="4077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71700" lvl="4" indent="-342900"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25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79D6D-1B42-4D3B-BC1A-F396936346CF}"/>
              </a:ext>
            </a:extLst>
          </p:cNvPr>
          <p:cNvSpPr txBox="1"/>
          <p:nvPr/>
        </p:nvSpPr>
        <p:spPr>
          <a:xfrm>
            <a:off x="1484243" y="2292626"/>
            <a:ext cx="8759687" cy="28492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D5929-7F86-4B73-AC1E-EA880DFBCEB1}"/>
              </a:ext>
            </a:extLst>
          </p:cNvPr>
          <p:cNvSpPr txBox="1"/>
          <p:nvPr/>
        </p:nvSpPr>
        <p:spPr>
          <a:xfrm>
            <a:off x="494270" y="1913890"/>
            <a:ext cx="11005580" cy="4388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07E2B-EB80-4D76-842A-0A41B6527585}"/>
              </a:ext>
            </a:extLst>
          </p:cNvPr>
          <p:cNvSpPr txBox="1"/>
          <p:nvPr/>
        </p:nvSpPr>
        <p:spPr>
          <a:xfrm>
            <a:off x="210065" y="2292626"/>
            <a:ext cx="11585695" cy="384571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195D1-ACA9-4920-A125-D5AD14BC54A2}"/>
              </a:ext>
            </a:extLst>
          </p:cNvPr>
          <p:cNvSpPr txBox="1"/>
          <p:nvPr/>
        </p:nvSpPr>
        <p:spPr>
          <a:xfrm>
            <a:off x="692150" y="2292626"/>
            <a:ext cx="10595960" cy="34286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70DE30-8066-4989-AA4F-0E7A2F184508}"/>
              </a:ext>
            </a:extLst>
          </p:cNvPr>
          <p:cNvSpPr txBox="1"/>
          <p:nvPr/>
        </p:nvSpPr>
        <p:spPr>
          <a:xfrm>
            <a:off x="480410" y="1447648"/>
            <a:ext cx="10807700" cy="34286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have done?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low cost and easy operated system has been developed here which can be a good solution of monitoring environment and through this system proper response can be operated during hazards or any unwanted condition.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capable to minimize the loss of any fire accident at any building and industry.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F46A46-28F8-4B3F-AA70-1F9E3822BF5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CD8ED2-FF43-4CA9-B37F-7B3C9808ECCE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4" name="Text Box 1">
            <a:extLst>
              <a:ext uri="{FF2B5EF4-FFF2-40B4-BE49-F238E27FC236}">
                <a16:creationId xmlns:a16="http://schemas.microsoft.com/office/drawing/2014/main" id="{0C18295A-03C5-44ED-A624-A80A71F8EBB3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8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3195"/>
    </mc:Choice>
    <mc:Fallback>
      <p:transition spd="slow" advClick="0" advTm="2319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81BD8F28-D16B-4711-9083-C41B368324C6}"/>
              </a:ext>
            </a:extLst>
          </p:cNvPr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25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33379-F5A2-4F01-B4D3-5F175B14BCE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4A978D-D7DC-4F4D-8484-CE09B53D397E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69DC136E-A281-4FEB-BE3F-6F218D6507AE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Vedio File">
            <a:hlinkClick r:id="" action="ppaction://media"/>
            <a:extLst>
              <a:ext uri="{FF2B5EF4-FFF2-40B4-BE49-F238E27FC236}">
                <a16:creationId xmlns:a16="http://schemas.microsoft.com/office/drawing/2014/main" id="{3F06B301-9BEE-4896-B0B6-3E99EFBAC96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898" y="880689"/>
            <a:ext cx="9899608" cy="51405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605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2"/>
    </mc:Choice>
    <mc:Fallback>
      <p:transition spd="slow" advTm="7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5571" objId="10"/>
        <p14:stopEvt time="7902" objId="10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88110" y="178283"/>
            <a:ext cx="714047" cy="854000"/>
          </a:xfrm>
          <a:prstGeom prst="rect">
            <a:avLst/>
          </a:prstGeom>
        </p:spPr>
      </p:pic>
      <p:sp>
        <p:nvSpPr>
          <p:cNvPr id="6" name="Subtitle 2"/>
          <p:cNvSpPr txBox="1"/>
          <p:nvPr/>
        </p:nvSpPr>
        <p:spPr>
          <a:xfrm>
            <a:off x="396240" y="1913890"/>
            <a:ext cx="11103610" cy="4077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71700" lvl="4" indent="-342900"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79D6D-1B42-4D3B-BC1A-F396936346CF}"/>
              </a:ext>
            </a:extLst>
          </p:cNvPr>
          <p:cNvSpPr txBox="1"/>
          <p:nvPr/>
        </p:nvSpPr>
        <p:spPr>
          <a:xfrm>
            <a:off x="1484243" y="2292626"/>
            <a:ext cx="8759687" cy="284921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l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D5929-7F86-4B73-AC1E-EA880DFBCEB1}"/>
              </a:ext>
            </a:extLst>
          </p:cNvPr>
          <p:cNvSpPr txBox="1"/>
          <p:nvPr/>
        </p:nvSpPr>
        <p:spPr>
          <a:xfrm>
            <a:off x="494270" y="1913890"/>
            <a:ext cx="11005580" cy="4388056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07E2B-EB80-4D76-842A-0A41B6527585}"/>
              </a:ext>
            </a:extLst>
          </p:cNvPr>
          <p:cNvSpPr txBox="1"/>
          <p:nvPr/>
        </p:nvSpPr>
        <p:spPr>
          <a:xfrm>
            <a:off x="210065" y="2292626"/>
            <a:ext cx="11585695" cy="384571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891AD-416B-47B7-BB9C-584072CA5706}"/>
              </a:ext>
            </a:extLst>
          </p:cNvPr>
          <p:cNvSpPr txBox="1"/>
          <p:nvPr/>
        </p:nvSpPr>
        <p:spPr>
          <a:xfrm>
            <a:off x="0" y="2915478"/>
            <a:ext cx="12192000" cy="14047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pPr algn="ctr"/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79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157"/>
    </mc:Choice>
    <mc:Fallback>
      <p:transition spd="slow" advClick="0" advTm="415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/>
          <p:nvPr/>
        </p:nvSpPr>
        <p:spPr>
          <a:xfrm>
            <a:off x="396240" y="1913890"/>
            <a:ext cx="11103610" cy="40773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71700" lvl="4" indent="-342900"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02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79D6D-1B42-4D3B-BC1A-F396936346CF}"/>
              </a:ext>
            </a:extLst>
          </p:cNvPr>
          <p:cNvSpPr txBox="1"/>
          <p:nvPr/>
        </p:nvSpPr>
        <p:spPr>
          <a:xfrm>
            <a:off x="926757" y="1050985"/>
            <a:ext cx="5774892" cy="503709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monitoring system for chemical storages, industries, office and the overcrowded areas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Remotely operated fast prevention technique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operated and responsive prevention technique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Minimizing the loss of fire accidents</a:t>
            </a:r>
          </a:p>
          <a:p>
            <a:pPr lvl="0"/>
            <a:endParaRPr lang="en-US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81F8A4-1BFC-4B64-B286-A2609CD9A8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7D5DE6-660A-42B7-A656-C762CA337276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of this work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0B30540C-3FA5-433B-ABCD-DAD949EBDAA9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BDE1BB-B50B-4B40-8305-3E446FA71F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69" y="1211168"/>
            <a:ext cx="3496961" cy="22178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7AFAC4-C078-4D55-B8B5-044066F2CB4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1"/>
          <a:stretch/>
        </p:blipFill>
        <p:spPr bwMode="auto">
          <a:xfrm>
            <a:off x="7352269" y="3650387"/>
            <a:ext cx="3496961" cy="1996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959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7380"/>
    </mc:Choice>
    <mc:Fallback>
      <p:transition spd="slow" advClick="0" advTm="4738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6756" y="1329222"/>
            <a:ext cx="10361353" cy="307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Construct a wireless sensor network with minimal coding space in controller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monitor the condition of a control volume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calibrate and analyze raw noisy sensor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select optimal statistical filter using  MATLAB in a real time operation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swift feedforward control mechanism for controlling actuators when needed</a:t>
            </a:r>
          </a:p>
        </p:txBody>
      </p:sp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03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B2CA13-D55A-438B-8EA4-F5852880CEE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3A3B6E-C219-420E-A979-C7FE672AFBD6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D3B9679B-8FE7-4B21-A0BE-4A18BDE87116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3664"/>
    </mc:Choice>
    <mc:Fallback>
      <p:transition spd="slow" advClick="0" advTm="2366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3890" y="1415887"/>
            <a:ext cx="529920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network of devices that can communicate the information gathered from a monitored field through wireless links.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is forwarded through multiple nodes, and with a gateway, the data is connected to other networks like wireless Ethernet.</a:t>
            </a:r>
          </a:p>
          <a:p>
            <a:pPr algn="just"/>
            <a:endParaRPr lang="en-US" sz="2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Page No. : 04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F807E-CA65-4DE4-9581-1A1413036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03" y="1349380"/>
            <a:ext cx="4937707" cy="3121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19F15-717A-4DD3-B63C-0727578FD1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3020B9-EFFD-4C57-9EA7-2A082DFB42B6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6CBF3012-1095-456F-AB96-9DEF1E622D84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22B06-D7E7-4AFE-8057-D08DA99ADA78}"/>
              </a:ext>
            </a:extLst>
          </p:cNvPr>
          <p:cNvSpPr txBox="1"/>
          <p:nvPr/>
        </p:nvSpPr>
        <p:spPr>
          <a:xfrm>
            <a:off x="6759146" y="480677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Fig.1 : A Wireless Sensor network node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916"/>
    </mc:Choice>
    <mc:Fallback>
      <p:transition spd="slow" advClick="0" advTm="209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8865" y="854000"/>
            <a:ext cx="922185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interactions between a number sensors and controller at the same time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coverage of the whole system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time lagging problem in actuating operation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data transmission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power source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05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23D96-E7EA-4116-A926-1371B84403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F6962A-E252-4637-81FA-138E9A1ED9B0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BB49F19E-69E1-4C8E-A5D5-DEAC8D068E1C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7831"/>
    </mc:Choice>
    <mc:Fallback>
      <p:transition spd="slow" advClick="0" advTm="2783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41278"/>
              </p:ext>
            </p:extLst>
          </p:nvPr>
        </p:nvGraphicFramePr>
        <p:xfrm>
          <a:off x="0" y="853999"/>
          <a:ext cx="12192000" cy="53122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84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7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0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01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Published Year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Conference/Journal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Gap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4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kern="12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Software design for wireless sensor-based site-specific irrigation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Jacobson, B.K., Jones, P.H., Jones, J.W.,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Paramore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Computers and Electronics in Agriculture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Designed a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wireless sensor software  which couldn’t operate in real time.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91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survey on routing protocols for wireless sensor networks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Akkaya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K., &amp;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Younis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Developed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a networking system,  but didn’t  show any result.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2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Shape detection of object behind thin</a:t>
                      </a:r>
                      <a:b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kern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 using ultrasonic sensors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Win, Y. T.,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Afzulpurkar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N., &amp;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Punyasai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Journal of Advanced </a:t>
                      </a:r>
                      <a:r>
                        <a:rPr lang="en-US" sz="1400" i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Robotics </a:t>
                      </a:r>
                      <a:r>
                        <a:rPr lang="en-US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Observation of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 object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But practical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model was not implemented.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473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Wireless method for home safety gas leakage.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Fraiwan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L.,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Lweesy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K.,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Bani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-Salma, A., &amp; Mani.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MECBME</a:t>
                      </a:r>
                      <a:endParaRPr lang="en-US" sz="140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Development of a wireless monitoring system using  IoT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for a single sensor.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57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Remote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sensing and control of an irrigation system using distributed wireless sensor network.</a:t>
                      </a:r>
                      <a:b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Y. Kim, R. G. Evans, and William M.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Iversen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 transaction of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instrumentation and measurement.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Simulink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model of 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water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irrigation system was proposed which was not evaluated.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06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70B86B-04E3-4804-B85D-481B008A89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2224D8-6532-4A55-82CE-BA2E19A6CE7F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05AE8718-4DED-4481-A63B-F2FA4BEB3520}"/>
              </a:ext>
            </a:extLst>
          </p:cNvPr>
          <p:cNvSpPr txBox="1"/>
          <p:nvPr/>
        </p:nvSpPr>
        <p:spPr>
          <a:xfrm>
            <a:off x="0" y="6148283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343"/>
    </mc:Choice>
    <mc:Fallback>
      <p:transition spd="slow" advClick="0" advTm="163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023791"/>
              </p:ext>
            </p:extLst>
          </p:nvPr>
        </p:nvGraphicFramePr>
        <p:xfrm>
          <a:off x="0" y="853999"/>
          <a:ext cx="12192000" cy="5234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57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7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16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Published Year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Conference/Journal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Gap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62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Lifetime maximization of disjoint wireless sensor networks using multi objective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Genetic algorithm  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Mohamed El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Sherif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Yasmine Fahmy, Hanan Kamal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IET Research Journals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Which Path is better in lifetime maximization isn’t mentioned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8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Wearable Sensors for Human Activity Monitoring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Subhas Chandra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data was shown , how the whole network system was working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40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Energy efficient medium access control and routing protocol for multiloop wireless sensor network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Maria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Sefuba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Tom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Walingo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IET Journals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Networking system</a:t>
                      </a:r>
                      <a:r>
                        <a:rPr lang="en-US" sz="1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efficient mac protocol is absent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62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approach of mobile wireless sensor network for target coverage and network connectivity with minimum movement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Daler Kaur, Mrs. Maninder Kaur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IRJET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comprehensive study about WSN but no solution has been declared for WSN challenges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17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Wireless Sensor Network : Challenges &amp; Possibilities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Amit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Rathi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Randeep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Singh,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Avishilpa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Nandini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International Journal of Computer Applications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Briefly discussed about sensor nodes and their challenges not their efficiency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07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F8282-E7D5-49D1-B986-3EFAA0C569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2E2B03-636E-46B8-A9DB-B21BACB891BD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DACAA2F4-2032-4EFA-A5A6-FB22F92501D7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23"/>
    </mc:Choice>
    <mc:Fallback>
      <p:transition spd="slow" advClick="0" advTm="152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/>
          <p:nvPr/>
        </p:nvSpPr>
        <p:spPr>
          <a:xfrm>
            <a:off x="0" y="6449060"/>
            <a:ext cx="12192000" cy="440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: 07.09.2019                                                                         MTE 4210                                                                                             Page No. : 8     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0C2E2DC-F3A7-46BB-979E-0BD5CA09C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234475"/>
              </p:ext>
            </p:extLst>
          </p:nvPr>
        </p:nvGraphicFramePr>
        <p:xfrm>
          <a:off x="861376" y="854000"/>
          <a:ext cx="10426734" cy="495471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046948">
                  <a:extLst>
                    <a:ext uri="{9D8B030D-6E8A-4147-A177-3AD203B41FA5}">
                      <a16:colId xmlns:a16="http://schemas.microsoft.com/office/drawing/2014/main" val="3986343793"/>
                    </a:ext>
                  </a:extLst>
                </a:gridCol>
                <a:gridCol w="3379786">
                  <a:extLst>
                    <a:ext uri="{9D8B030D-6E8A-4147-A177-3AD203B41FA5}">
                      <a16:colId xmlns:a16="http://schemas.microsoft.com/office/drawing/2014/main" val="345204575"/>
                    </a:ext>
                  </a:extLst>
                </a:gridCol>
              </a:tblGrid>
              <a:tr h="4570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Piece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03894"/>
                  </a:ext>
                </a:extLst>
              </a:tr>
              <a:tr h="457092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Microcontroller (ESP 8266)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17536"/>
                  </a:ext>
                </a:extLst>
              </a:tr>
              <a:tr h="457092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 and Relative Humidity sensor (DHT-11 Sensor)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63223"/>
                  </a:ext>
                </a:extLst>
              </a:tr>
              <a:tr h="457092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Gas Sensors (MQ-2 and MQ-6)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721922"/>
                  </a:ext>
                </a:extLst>
              </a:tr>
              <a:tr h="457092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2379"/>
                  </a:ext>
                </a:extLst>
              </a:tr>
              <a:tr h="544427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DC solenoid valve (12V-2A)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232397"/>
                  </a:ext>
                </a:extLst>
              </a:tr>
              <a:tr h="4570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DC Pump (12V-2A)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97245"/>
                  </a:ext>
                </a:extLst>
              </a:tr>
              <a:tr h="4570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Solar 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839243"/>
                  </a:ext>
                </a:extLst>
              </a:tr>
              <a:tr h="4570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 Regulator (MCP1700)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855366"/>
                  </a:ext>
                </a:extLst>
              </a:tr>
              <a:tr h="5330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Battery Charger (TP4056)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21129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751ACA2-022A-4BF9-8E37-20A6187E2FB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86964" y="0"/>
            <a:ext cx="714047" cy="854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FCF5D4-1693-454B-9FC0-8FF1767D4C4B}"/>
              </a:ext>
            </a:extLst>
          </p:cNvPr>
          <p:cNvSpPr/>
          <p:nvPr/>
        </p:nvSpPr>
        <p:spPr>
          <a:xfrm>
            <a:off x="0" y="16704"/>
            <a:ext cx="11288110" cy="837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16B36592-E70C-4EEB-9830-6A657506F19B}"/>
              </a:ext>
            </a:extLst>
          </p:cNvPr>
          <p:cNvSpPr txBox="1"/>
          <p:nvPr/>
        </p:nvSpPr>
        <p:spPr>
          <a:xfrm>
            <a:off x="1" y="6088079"/>
            <a:ext cx="12192000" cy="31877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Environment Condition Monitoring and Long Distance Actuator Control using Wireless Sensor Network (WSN)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278"/>
    </mc:Choice>
    <mc:Fallback>
      <p:transition spd="slow" advClick="0" advTm="4027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defRPr lang="en-US" sz="1600" dirty="0">
            <a:solidFill>
              <a:schemeClr val="tx1">
                <a:lumMod val="65000"/>
                <a:lumOff val="35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1887</Words>
  <Application>Microsoft Office PowerPoint</Application>
  <PresentationFormat>Widescreen</PresentationFormat>
  <Paragraphs>257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Times New Roman</vt:lpstr>
      <vt:lpstr>Wingdings 3</vt:lpstr>
      <vt:lpstr>Office Theme</vt:lpstr>
      <vt:lpstr>Rajshahi University of Engineering &amp; Technology Department of Mechatronics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Rajshahi University of Engineering &amp; Technology</dc:title>
  <dc:creator>Prangon Das</dc:creator>
  <cp:lastModifiedBy>Asif Bin Karim</cp:lastModifiedBy>
  <cp:revision>362</cp:revision>
  <dcterms:created xsi:type="dcterms:W3CDTF">2018-09-22T15:02:00Z</dcterms:created>
  <dcterms:modified xsi:type="dcterms:W3CDTF">2019-09-07T01:52:33Z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1033-10.2.0.7635</vt:lpwstr>
  </property>
</Properties>
</file>